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4"/>
  </p:notesMasterIdLst>
  <p:handoutMasterIdLst>
    <p:handoutMasterId r:id="rId15"/>
  </p:handoutMasterIdLst>
  <p:sldIdLst>
    <p:sldId id="440" r:id="rId5"/>
    <p:sldId id="442" r:id="rId6"/>
    <p:sldId id="443" r:id="rId7"/>
    <p:sldId id="444" r:id="rId8"/>
    <p:sldId id="445" r:id="rId9"/>
    <p:sldId id="447" r:id="rId10"/>
    <p:sldId id="448" r:id="rId11"/>
    <p:sldId id="449" r:id="rId12"/>
    <p:sldId id="450" r:id="rId13"/>
  </p:sldIdLst>
  <p:sldSz cx="24382413" cy="13716000"/>
  <p:notesSz cx="6858000" cy="9144000"/>
  <p:embeddedFontLst>
    <p:embeddedFont>
      <p:font typeface="Bitter" pitchFamily="2" charset="77"/>
      <p:regular r:id="rId16"/>
      <p:bold r:id="rId17"/>
      <p:italic r:id="rId18"/>
      <p:boldItalic r:id="rId19"/>
    </p:embeddedFont>
    <p:embeddedFont>
      <p:font typeface="Bitter SemiBold" pitchFamily="2" charset="77"/>
      <p:regular r:id="rId20"/>
      <p:bold r:id="rId21"/>
      <p:italic r:id="rId22"/>
      <p:boldItalic r:id="rId23"/>
    </p:embeddedFont>
    <p:embeddedFont>
      <p:font typeface="Rubik" pitchFamily="2" charset="-79"/>
      <p:regular r:id="rId24"/>
      <p:bold r:id="rId25"/>
      <p:italic r:id="rId26"/>
      <p:boldItalic r:id="rId27"/>
    </p:embeddedFont>
    <p:embeddedFont>
      <p:font typeface="Rubik Medium" pitchFamily="2" charset="-79"/>
      <p:regular r:id="rId28"/>
      <p:italic r:id="rId29"/>
    </p:embeddedFont>
    <p:embeddedFont>
      <p:font typeface="Rubik SemiBold" pitchFamily="2" charset="-79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40"/>
            <p14:sldId id="442"/>
            <p14:sldId id="443"/>
            <p14:sldId id="444"/>
            <p14:sldId id="445"/>
            <p14:sldId id="447"/>
            <p14:sldId id="448"/>
            <p14:sldId id="449"/>
            <p14:sldId id="4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5" autoAdjust="0"/>
    <p:restoredTop sz="96327" autoAdjust="0"/>
  </p:normalViewPr>
  <p:slideViewPr>
    <p:cSldViewPr snapToGrid="0">
      <p:cViewPr varScale="1">
        <p:scale>
          <a:sx n="117" d="100"/>
          <a:sy n="117" d="100"/>
        </p:scale>
        <p:origin x="224" y="84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22/05/2025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22/05/2025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22/05/2025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22/05/2025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22/05/2025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22/05/2025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22/05/2025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2832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5/22/25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22/05/2025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22/05/2025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22/05/2025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756" r:id="rId16"/>
    <p:sldLayoutId id="2147483755" r:id="rId17"/>
    <p:sldLayoutId id="2147483808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670" r:id="rId34"/>
    <p:sldLayoutId id="2147483813" r:id="rId3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bif.org/valueofgbif" TargetMode="Externa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bif.org/value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ata.org/" TargetMode="External"/><Relationship Id="rId2" Type="http://schemas.openxmlformats.org/officeDocument/2006/relationships/hyperlink" Target="https://www.gbif.org/valueofgbif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C9C03-71B8-069A-9165-8F431067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  <p:pic>
        <p:nvPicPr>
          <p:cNvPr id="12" name="Picture 11" descr="A picture containing illustration, cartoon, mammal, art&#10;&#10;Description automatically generated">
            <a:extLst>
              <a:ext uri="{FF2B5EF4-FFF2-40B4-BE49-F238E27FC236}">
                <a16:creationId xmlns:a16="http://schemas.microsoft.com/office/drawing/2014/main" id="{7511079D-632C-8EC9-C10A-73A39725D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2082">
            <a:off x="10634429" y="1228751"/>
            <a:ext cx="10082824" cy="108004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11619D5-402A-DAA0-A544-049233F7C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9788" y="3118513"/>
            <a:ext cx="9229772" cy="70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3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C9B5C-1206-DBDC-AC21-37533DD4A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r>
              <a:rPr lang="en-GB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expands the scope of what is possible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032FE-85EC-0A40-815C-2DF5FC078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1065" y="4079309"/>
            <a:ext cx="10760768" cy="6636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10582" y="5555212"/>
            <a:ext cx="10081418" cy="35721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rPr>
              <a:t>Almost </a:t>
            </a:r>
            <a:r>
              <a:rPr lang="en-GB" sz="4800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half of GBIF users </a:t>
            </a: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rPr>
              <a:t>would have found it </a:t>
            </a:r>
            <a:r>
              <a:rPr lang="en-GB" sz="4800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impossible to achieve </a:t>
            </a: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rPr>
              <a:t>the same outcome in the absence of GBIF.</a:t>
            </a:r>
            <a:endParaRPr lang="en-DK" sz="4800" dirty="0">
              <a:solidFill>
                <a:schemeClr val="tx1">
                  <a:lumMod val="75000"/>
                  <a:lumOff val="25000"/>
                </a:schemeClr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983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none" strike="noStrike" dirty="0">
                <a:effectLst/>
              </a:rPr>
              <a:t>Economic dividend from GBIF-mediated data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032FE-85EC-0A40-815C-2DF5FC078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513" y="4079309"/>
            <a:ext cx="11798899" cy="6636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13631863" y="6067513"/>
            <a:ext cx="9516410" cy="26857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u="none" strike="noStrike" dirty="0">
                <a:solidFill>
                  <a:srgbClr val="4E565F"/>
                </a:solidFill>
                <a:effectLst/>
                <a:latin typeface="Rubik" pitchFamily="2" charset="-79"/>
                <a:cs typeface="Rubik" pitchFamily="2" charset="-79"/>
              </a:rPr>
              <a:t>For every </a:t>
            </a:r>
            <a:r>
              <a:rPr lang="en-GB" sz="4800" u="none" strike="noStrike" dirty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€1 invested </a:t>
            </a:r>
            <a:r>
              <a:rPr lang="en-GB" sz="4800" u="none" strike="noStrike" dirty="0">
                <a:solidFill>
                  <a:srgbClr val="4E565F"/>
                </a:solidFill>
                <a:effectLst/>
                <a:latin typeface="Rubik" pitchFamily="2" charset="-79"/>
                <a:cs typeface="Rubik" pitchFamily="2" charset="-79"/>
              </a:rPr>
              <a:t>in GBIF there are </a:t>
            </a:r>
            <a:r>
              <a:rPr lang="en-GB" sz="4800" u="none" strike="noStrike" dirty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€3 of benefits to users</a:t>
            </a:r>
            <a:r>
              <a:rPr lang="en-GB" sz="4800" u="none" strike="noStrike" dirty="0">
                <a:solidFill>
                  <a:srgbClr val="4E565F"/>
                </a:solidFill>
                <a:effectLst/>
                <a:latin typeface="Rubik" pitchFamily="2" charset="-79"/>
                <a:cs typeface="Rubik" pitchFamily="2" charset="-79"/>
              </a:rPr>
              <a:t> and up to </a:t>
            </a:r>
            <a:r>
              <a:rPr lang="en-GB" sz="4800" u="none" strike="noStrike" dirty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€12 to society</a:t>
            </a:r>
            <a:endParaRPr lang="en-DK" sz="4800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5B85966-4CC1-A3EE-56C6-C9D29A57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9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and a sustainable future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032FE-85EC-0A40-815C-2DF5FC078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8378"/>
          <a:stretch/>
        </p:blipFill>
        <p:spPr>
          <a:xfrm>
            <a:off x="12252166" y="3257550"/>
            <a:ext cx="11472069" cy="8172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086957" y="5169176"/>
            <a:ext cx="10081418" cy="44585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b="0" i="0" u="none" strike="noStrike" dirty="0">
                <a:solidFill>
                  <a:schemeClr val="accent1"/>
                </a:solidFill>
                <a:effectLst/>
              </a:rPr>
              <a:t>Almost all GBIF users</a:t>
            </a:r>
            <a:r>
              <a:rPr lang="en-GB" sz="4800" b="0" i="0" u="none" strike="noStrike" dirty="0">
                <a:solidFill>
                  <a:srgbClr val="4E565F"/>
                </a:solidFill>
                <a:effectLst/>
              </a:rPr>
              <a:t>, 92%, identified that their use of GBIF-mediated data was linked to </a:t>
            </a:r>
            <a:r>
              <a:rPr lang="en-GB" sz="4800" b="0" i="0" u="none" strike="noStrike" dirty="0">
                <a:solidFill>
                  <a:schemeClr val="accent1"/>
                </a:solidFill>
                <a:effectLst/>
              </a:rPr>
              <a:t>achieving Sustainable Development Goals</a:t>
            </a:r>
            <a:endParaRPr lang="en-DK" sz="4800" dirty="0">
              <a:solidFill>
                <a:schemeClr val="accent1"/>
              </a:solidFill>
              <a:cs typeface="Rubik" pitchFamily="2" charset="-79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9AFB023-37EE-AB0E-20EF-756965D2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58370-99CA-295C-B059-BDFAB0C8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Thematic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BBEE5-0552-81D0-2DCA-800F85C1AD65}"/>
              </a:ext>
            </a:extLst>
          </p:cNvPr>
          <p:cNvSpPr txBox="1"/>
          <p:nvPr/>
        </p:nvSpPr>
        <p:spPr>
          <a:xfrm>
            <a:off x="13128688" y="5160239"/>
            <a:ext cx="10081418" cy="44694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dirty="0">
                <a:solidFill>
                  <a:srgbClr val="4E565F"/>
                </a:solidFill>
              </a:rPr>
              <a:t>F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ostering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focused collaboration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and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knowledge exchange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among experts in specific biodiversity domains, these communities serve as dynamic hubs where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people come together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 to address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shared challenges.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6" name="Picture 5" descr="A picture containing ceramic ware, art&#10;&#10;Description automatically generated">
            <a:extLst>
              <a:ext uri="{FF2B5EF4-FFF2-40B4-BE49-F238E27FC236}">
                <a16:creationId xmlns:a16="http://schemas.microsoft.com/office/drawing/2014/main" id="{2BB9DB15-2B27-1F3D-1F0E-029292172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07" y="3722020"/>
            <a:ext cx="11018898" cy="734593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9518089-D9D2-2A6D-538D-DAEF7A26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policy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09788" y="5724393"/>
            <a:ext cx="10081418" cy="29921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GBIF empowers its </a:t>
            </a:r>
            <a:r>
              <a:rPr lang="en-GB" sz="4000" dirty="0">
                <a:solidFill>
                  <a:srgbClr val="4E565F"/>
                </a:solidFill>
              </a:rPr>
              <a:t>community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 of users to unlock new insights, enabling ground-breaking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scientific studies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and facilitating evidence-based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policy decision-making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B7E55-0972-EDA9-07E7-AEE54D4E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https://</a:t>
            </a:r>
            <a:r>
              <a:rPr lang="en-GB" dirty="0" err="1">
                <a:solidFill>
                  <a:schemeClr val="accent3"/>
                </a:solidFill>
              </a:rPr>
              <a:t>www.gbif.org</a:t>
            </a:r>
            <a:r>
              <a:rPr lang="en-GB" dirty="0">
                <a:solidFill>
                  <a:schemeClr val="accent3"/>
                </a:solidFill>
              </a:rPr>
              <a:t>/data-use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10072-49E2-BDC7-E3C3-3EF82BD7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424" y="3398724"/>
            <a:ext cx="7998052" cy="79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Capacity enhancement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13581856" y="5532335"/>
            <a:ext cx="10081418" cy="3730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By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focusing on people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, GBIF recognises that the success of data sharing and conservation efforts relies on individuals' skills, knowledge, and engagement at various levels.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6" name="Picture 5" descr="A picture containing illustration, art, cartoon&#10;&#10;Description automatically generated">
            <a:extLst>
              <a:ext uri="{FF2B5EF4-FFF2-40B4-BE49-F238E27FC236}">
                <a16:creationId xmlns:a16="http://schemas.microsoft.com/office/drawing/2014/main" id="{48CB0415-5AB5-548A-36B6-C25F91785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9" y="3573463"/>
            <a:ext cx="11472861" cy="7648574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C505C49-DA9F-9E97-AE2A-42DCC84C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8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infrastructure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09788" y="5493792"/>
            <a:ext cx="10081418" cy="3730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By embracing a hosted framework, GBIF's infrastructure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democratises access to biodiversity data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, promotes collaboration, facilitates data harmonisation, and fosters innovative research.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8FA7-79BF-61C3-3199-C5C09CDAF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r="3916"/>
          <a:stretch/>
        </p:blipFill>
        <p:spPr>
          <a:xfrm>
            <a:off x="12252166" y="3320257"/>
            <a:ext cx="11472069" cy="8172449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3539DBB-5F42-81D5-49D3-40E3FB3F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infrastructure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09788" y="5497069"/>
            <a:ext cx="10081418" cy="3730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“the most comprehensive, openly available, application-agnostic (most unbiased),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easiest-to-use, and modern access point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to known digital species occurrence data.”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3539DBB-5F42-81D5-49D3-40E3FB3F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EDCA8-AAED-BA2E-3CCA-62AFB44DDA80}"/>
              </a:ext>
            </a:extLst>
          </p:cNvPr>
          <p:cNvSpPr txBox="1"/>
          <p:nvPr/>
        </p:nvSpPr>
        <p:spPr>
          <a:xfrm>
            <a:off x="2127717" y="9502580"/>
            <a:ext cx="1008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dirty="0">
                <a:solidFill>
                  <a:srgbClr val="4E565F"/>
                </a:solidFill>
                <a:effectLst/>
              </a:rPr>
              <a:t> </a:t>
            </a:r>
            <a:r>
              <a:rPr lang="en-GB" sz="2000" b="0" i="0" u="none" strike="noStrike" dirty="0">
                <a:solidFill>
                  <a:srgbClr val="4BA2CE"/>
                </a:solidFill>
                <a:effectLst/>
                <a:hlinkClick r:id="rId3"/>
              </a:rPr>
              <a:t>Committee on Data of the International Science Council</a:t>
            </a:r>
            <a:r>
              <a:rPr lang="en-GB" sz="2000" b="0" i="0" u="none" strike="noStrike" dirty="0">
                <a:solidFill>
                  <a:srgbClr val="4E565F"/>
                </a:solidFill>
                <a:effectLst/>
              </a:rPr>
              <a:t> (CODATA)</a:t>
            </a:r>
            <a:endParaRPr lang="en-DK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7F238-9345-F5A6-B0E3-7851D1A8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621" y="3987929"/>
            <a:ext cx="6509657" cy="68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39DC3C2E-7EFF-1D4A-A95E-18449C7918FB}" vid="{93A0CC40-3F9F-7C48-856A-57E0329A71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317</Words>
  <Application>Microsoft Macintosh PowerPoint</Application>
  <PresentationFormat>Custom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Bitter SemiBold</vt:lpstr>
      <vt:lpstr>Rubik SemiBold</vt:lpstr>
      <vt:lpstr>Rubik</vt:lpstr>
      <vt:lpstr>Bitter</vt:lpstr>
      <vt:lpstr>Arial</vt:lpstr>
      <vt:lpstr>Rubik Medium</vt:lpstr>
      <vt:lpstr>Office Theme</vt:lpstr>
      <vt:lpstr>PowerPoint Presentation</vt:lpstr>
      <vt:lpstr>GBIF expands the scope of what is possible</vt:lpstr>
      <vt:lpstr>Economic dividend from GBIF-mediated data</vt:lpstr>
      <vt:lpstr>GBIF and a sustainable future</vt:lpstr>
      <vt:lpstr>Thematic communities</vt:lpstr>
      <vt:lpstr>Research and policy</vt:lpstr>
      <vt:lpstr>Capacity enhancement</vt:lpstr>
      <vt:lpstr>Shared infrastructure</vt:lpstr>
      <vt:lpstr>Shared infrastructure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Gamboa Martinez</dc:creator>
  <cp:lastModifiedBy>Javier Andres Gamboa Martinez</cp:lastModifiedBy>
  <cp:revision>11</cp:revision>
  <dcterms:created xsi:type="dcterms:W3CDTF">2023-06-14T07:32:37Z</dcterms:created>
  <dcterms:modified xsi:type="dcterms:W3CDTF">2025-05-22T08:28:46Z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